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94" r:id="rId5"/>
    <p:sldId id="295" r:id="rId6"/>
    <p:sldId id="296" r:id="rId7"/>
    <p:sldId id="260" r:id="rId8"/>
  </p:sldIdLst>
  <p:sldSz cx="12192000" cy="6858000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8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5" autoAdjust="0"/>
    <p:restoredTop sz="93976" autoAdjust="0"/>
  </p:normalViewPr>
  <p:slideViewPr>
    <p:cSldViewPr snapToGrid="0">
      <p:cViewPr>
        <p:scale>
          <a:sx n="99" d="100"/>
          <a:sy n="99" d="100"/>
        </p:scale>
        <p:origin x="480" y="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A5319-4C8E-4CA7-809F-9F09008B2EE1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649A3-9996-4738-A106-53DBDB98059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134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49A3-9996-4738-A106-53DBDB98059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69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Identify</a:t>
            </a:r>
            <a:r>
              <a:rPr lang="it-IT" dirty="0" smtClean="0"/>
              <a:t> the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feature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ask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used</a:t>
            </a:r>
            <a:r>
              <a:rPr lang="it-IT" baseline="0" dirty="0" smtClean="0"/>
              <a:t>.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49A3-9996-4738-A106-53DBDB98059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22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Identify</a:t>
            </a:r>
            <a:r>
              <a:rPr lang="it-IT" dirty="0" smtClean="0"/>
              <a:t> the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feature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ask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used</a:t>
            </a:r>
            <a:r>
              <a:rPr lang="it-IT" baseline="0" dirty="0" smtClean="0"/>
              <a:t>.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49A3-9996-4738-A106-53DBDB98059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99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Identify</a:t>
            </a:r>
            <a:r>
              <a:rPr lang="it-IT" dirty="0" smtClean="0"/>
              <a:t> the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feature</a:t>
            </a:r>
            <a:r>
              <a:rPr lang="it-IT" baseline="0" dirty="0" smtClean="0"/>
              <a:t> and </a:t>
            </a:r>
            <a:r>
              <a:rPr lang="it-IT" baseline="0" dirty="0" err="1" smtClean="0"/>
              <a:t>ask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why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used</a:t>
            </a:r>
            <a:r>
              <a:rPr lang="it-IT" baseline="0" dirty="0" smtClean="0"/>
              <a:t>.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649A3-9996-4738-A106-53DBDB98059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73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48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75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491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63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32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49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036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426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08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21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99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BA736-59D3-4BE9-912C-666C0B550EC3}" type="datetimeFigureOut">
              <a:rPr lang="it-IT" smtClean="0"/>
              <a:t>12/03/18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3C79-F767-4136-A4A2-572C13ADE73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604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globally_sfondo_pp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82" y="0"/>
            <a:ext cx="1034483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644703" y="2405977"/>
            <a:ext cx="51027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CLIL</a:t>
            </a:r>
            <a:endParaRPr lang="it-IT" sz="3200" b="1" dirty="0">
              <a:solidFill>
                <a:srgbClr val="0069B8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  <a:p>
            <a:endParaRPr lang="it-IT" sz="3200" b="1" dirty="0">
              <a:solidFill>
                <a:srgbClr val="0070C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  <a:p>
            <a:r>
              <a:rPr lang="it-IT" sz="3200" b="1" dirty="0" smtClean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IC Via di Casalotti</a:t>
            </a:r>
            <a:endParaRPr lang="it-IT" sz="3200" b="1" dirty="0">
              <a:solidFill>
                <a:srgbClr val="0070C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  <a:p>
            <a:endParaRPr lang="it-IT" sz="3200" b="1" dirty="0">
              <a:solidFill>
                <a:srgbClr val="0070C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  <a:p>
            <a:r>
              <a:rPr lang="it-IT" sz="3200" b="1" dirty="0" smtClean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Dai RAV ai PDM</a:t>
            </a:r>
            <a:r>
              <a:rPr lang="mr-IN" sz="3200" b="1" dirty="0" smtClean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…</a:t>
            </a:r>
            <a:r>
              <a:rPr lang="it-IT" sz="3200" b="1" dirty="0" smtClean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.</a:t>
            </a:r>
          </a:p>
          <a:p>
            <a:endParaRPr lang="it-IT" sz="3200" b="1" dirty="0">
              <a:solidFill>
                <a:srgbClr val="0070C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  <a:p>
            <a:r>
              <a:rPr lang="it-IT" sz="3200" b="1" dirty="0" smtClean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alla </a:t>
            </a:r>
            <a:r>
              <a:rPr lang="it-IT" sz="3200" b="1" dirty="0" err="1" smtClean="0">
                <a:solidFill>
                  <a:srgbClr val="0070C0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Microsperimentazione</a:t>
            </a:r>
            <a:endParaRPr lang="it-IT" sz="3200" b="1" dirty="0">
              <a:solidFill>
                <a:srgbClr val="0070C0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26"/>
          <a:stretch/>
        </p:blipFill>
        <p:spPr bwMode="auto">
          <a:xfrm>
            <a:off x="1302727" y="1699313"/>
            <a:ext cx="4716897" cy="410361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4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88" y="0"/>
            <a:ext cx="9700752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39588" y="1544542"/>
            <a:ext cx="94159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latin typeface="PF DinText Pro Medium" panose="02000506020000020004" pitchFamily="2" charset="0"/>
              </a:rPr>
              <a:t>RAV</a:t>
            </a:r>
            <a:endParaRPr lang="it-IT" sz="4400" dirty="0" smtClean="0"/>
          </a:p>
          <a:p>
            <a:pPr algn="ctr"/>
            <a:endParaRPr lang="it-IT" sz="4400" dirty="0" smtClean="0"/>
          </a:p>
          <a:p>
            <a:pPr algn="ctr"/>
            <a:r>
              <a:rPr lang="it-IT" sz="4400" dirty="0" smtClean="0">
                <a:latin typeface="PF DinText Pro Medium" panose="02000506020000020004" pitchFamily="2" charset="0"/>
              </a:rPr>
              <a:t> </a:t>
            </a:r>
            <a:r>
              <a:rPr lang="en-GB" sz="4400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CLIL </a:t>
            </a:r>
            <a:r>
              <a:rPr lang="it-IT" sz="4400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Workshops</a:t>
            </a:r>
          </a:p>
          <a:p>
            <a:pPr algn="ctr"/>
            <a:r>
              <a:rPr lang="it-IT" sz="4400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Docenti della scuola primaria</a:t>
            </a:r>
          </a:p>
          <a:p>
            <a:pPr algn="ctr"/>
            <a:r>
              <a:rPr lang="it-IT" sz="4400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Docenti della scuola secondaria </a:t>
            </a:r>
          </a:p>
          <a:p>
            <a:pPr algn="ctr"/>
            <a:r>
              <a:rPr lang="it-IT" sz="4400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primo e secondo grado</a:t>
            </a:r>
            <a:endParaRPr lang="en-GB" sz="4400" dirty="0" smtClean="0">
              <a:latin typeface="PF DinText Pro Medium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0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131" y="-594"/>
            <a:ext cx="9705673" cy="685859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837121" y="1544728"/>
            <a:ext cx="780854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 b="1" u="sng" dirty="0" smtClean="0">
              <a:latin typeface="PF Din Text Cond Pro Light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GB" sz="2800" b="1" dirty="0" smtClean="0">
                <a:latin typeface="PF Din Text Cond Pro Light" panose="02000000000000000000" pitchFamily="2" charset="0"/>
              </a:rPr>
              <a:t>LEARNING OUTCOMES</a:t>
            </a:r>
          </a:p>
          <a:p>
            <a:pPr>
              <a:lnSpc>
                <a:spcPct val="150000"/>
              </a:lnSpc>
            </a:pPr>
            <a:endParaRPr lang="en-GB" b="1" u="sng" dirty="0" smtClean="0">
              <a:latin typeface="PF Din Text Cond Pro Light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srgbClr val="0070C0"/>
                </a:solidFill>
                <a:latin typeface="PF Din Text Cond Pro Light" panose="02000000000000000000" pitchFamily="2" charset="0"/>
              </a:rPr>
              <a:t>T</a:t>
            </a:r>
            <a:r>
              <a:rPr lang="en-GB" b="1" dirty="0" smtClean="0">
                <a:solidFill>
                  <a:srgbClr val="0070C0"/>
                </a:solidFill>
                <a:latin typeface="PF Din Text Cond Pro Light" panose="02000000000000000000" pitchFamily="2" charset="0"/>
              </a:rPr>
              <a:t>o understand the theory and principles behind CLIL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070C0"/>
                </a:solidFill>
                <a:latin typeface="PF Din Text Cond Pro Light" panose="02000000000000000000" pitchFamily="2" charset="0"/>
              </a:rPr>
              <a:t>To know about the </a:t>
            </a:r>
            <a:r>
              <a:rPr lang="en-GB" b="1" dirty="0" smtClean="0">
                <a:solidFill>
                  <a:srgbClr val="0070C0"/>
                </a:solidFill>
                <a:latin typeface="PF Din Text Cond Pro Light" panose="02000000000000000000" pitchFamily="2" charset="0"/>
              </a:rPr>
              <a:t>language </a:t>
            </a:r>
            <a:r>
              <a:rPr lang="en-GB" b="1" dirty="0" smtClean="0">
                <a:solidFill>
                  <a:srgbClr val="0070C0"/>
                </a:solidFill>
                <a:latin typeface="PF Din Text Cond Pro Light" panose="02000000000000000000" pitchFamily="2" charset="0"/>
              </a:rPr>
              <a:t>demands of subject content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070C0"/>
                </a:solidFill>
                <a:latin typeface="PF Din Text Cond Pro Light" panose="02000000000000000000" pitchFamily="2" charset="0"/>
              </a:rPr>
              <a:t>To know about designing and planning lessons and materials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070C0"/>
                </a:solidFill>
                <a:latin typeface="PF Din Text Cond Pro Light" panose="02000000000000000000" pitchFamily="2" charset="0"/>
              </a:rPr>
              <a:t>To know about and encourage a range of communicative activities in class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070C0"/>
                </a:solidFill>
                <a:latin typeface="PF Din Text Cond Pro Light" panose="02000000000000000000" pitchFamily="2" charset="0"/>
              </a:rPr>
              <a:t>To know about and encourage cognitive challenges for CLIL learners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b="1" dirty="0" smtClean="0">
                <a:solidFill>
                  <a:srgbClr val="0070C0"/>
                </a:solidFill>
                <a:latin typeface="PF Din Text Cond Pro Light" panose="02000000000000000000" pitchFamily="2" charset="0"/>
              </a:rPr>
              <a:t>To know how to assess in the CLIL classroom</a:t>
            </a:r>
          </a:p>
          <a:p>
            <a:pPr>
              <a:lnSpc>
                <a:spcPct val="150000"/>
              </a:lnSpc>
            </a:pPr>
            <a:r>
              <a:rPr lang="en-GB" b="1" dirty="0">
                <a:latin typeface="PF Din Text Cond Pro Ligh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88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63" y="-297"/>
            <a:ext cx="9705673" cy="685859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43163" y="1518929"/>
            <a:ext cx="955546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PF DinText Pro Medium" panose="02000506020000020004" pitchFamily="2" charset="0"/>
              </a:rPr>
              <a:t>Microteaching</a:t>
            </a:r>
          </a:p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Workshops</a:t>
            </a:r>
            <a:endParaRPr lang="en-GB" sz="4400" b="1" dirty="0" smtClean="0">
              <a:solidFill>
                <a:srgbClr val="0070C0"/>
              </a:solidFill>
              <a:latin typeface="PF DinText Pro Medium" panose="02000506020000020004" pitchFamily="2" charset="0"/>
            </a:endParaRP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Lesson planning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Material development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Lesson evaluation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Reflection</a:t>
            </a:r>
            <a:endParaRPr lang="en-GB" sz="2400" b="1" dirty="0" smtClean="0">
              <a:latin typeface="PF DinText Pro Medium" panose="02000506020000020004" pitchFamily="2" charset="0"/>
            </a:endParaRPr>
          </a:p>
          <a:p>
            <a:pPr algn="ctr"/>
            <a:endParaRPr lang="en-GB" sz="4400" b="1" dirty="0" smtClean="0">
              <a:solidFill>
                <a:srgbClr val="0070C0"/>
              </a:solidFill>
              <a:latin typeface="PF DinText Pro Medium" panose="02000506020000020004" pitchFamily="2" charset="0"/>
            </a:endParaRPr>
          </a:p>
          <a:p>
            <a:endParaRPr lang="en-GB" sz="4400" b="1" dirty="0">
              <a:solidFill>
                <a:srgbClr val="0070C0"/>
              </a:solidFill>
              <a:latin typeface="PF DinText Pro Medium" panose="02000506020000020004" pitchFamily="2" charset="0"/>
            </a:endParaRPr>
          </a:p>
          <a:p>
            <a:endParaRPr lang="it-IT" sz="4400" dirty="0" smtClean="0">
              <a:latin typeface="PF DinText Pro Medium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63" y="-297"/>
            <a:ext cx="9705673" cy="685859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43163" y="1518929"/>
            <a:ext cx="95554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PF DinText Pro Medium" panose="02000506020000020004" pitchFamily="2" charset="0"/>
              </a:rPr>
              <a:t>Microteaching</a:t>
            </a:r>
          </a:p>
          <a:p>
            <a:pPr algn="ctr"/>
            <a:endParaRPr lang="en-GB" sz="4400" dirty="0" smtClean="0">
              <a:latin typeface="PF DinText Pro Medium" panose="02000506020000020004" pitchFamily="2" charset="0"/>
            </a:endParaRPr>
          </a:p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Observation</a:t>
            </a:r>
          </a:p>
          <a:p>
            <a:pPr algn="ctr"/>
            <a:endParaRPr lang="en-GB" sz="4400" b="1" dirty="0" smtClean="0">
              <a:solidFill>
                <a:srgbClr val="0070C0"/>
              </a:solidFill>
              <a:latin typeface="PF DinText Pro Medium" panose="02000506020000020004" pitchFamily="2" charset="0"/>
            </a:endParaRPr>
          </a:p>
          <a:p>
            <a:endParaRPr lang="en-GB" sz="4400" b="1" dirty="0">
              <a:solidFill>
                <a:srgbClr val="0070C0"/>
              </a:solidFill>
              <a:latin typeface="PF DinText Pro Medium" panose="02000506020000020004" pitchFamily="2" charset="0"/>
            </a:endParaRPr>
          </a:p>
          <a:p>
            <a:endParaRPr lang="it-IT" sz="4400" dirty="0" smtClean="0">
              <a:latin typeface="PF DinText Pro Medium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76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163" y="-297"/>
            <a:ext cx="9705673" cy="685859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43163" y="1518929"/>
            <a:ext cx="955546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>
                <a:latin typeface="PF DinText Pro Medium" panose="02000506020000020004" pitchFamily="2" charset="0"/>
              </a:rPr>
              <a:t>Microteaching</a:t>
            </a:r>
          </a:p>
          <a:p>
            <a:pPr algn="ctr"/>
            <a:r>
              <a:rPr lang="en-GB" sz="4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Post-lesson reflections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Usefulness of lesson planning (timing </a:t>
            </a:r>
            <a:r>
              <a:rPr lang="en-GB" sz="2400" b="1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and coherence)</a:t>
            </a:r>
            <a:endParaRPr lang="en-GB" sz="2400" b="1" dirty="0" smtClean="0">
              <a:solidFill>
                <a:srgbClr val="0070C0"/>
              </a:solidFill>
              <a:latin typeface="PF DinText Pro Medium" panose="02000506020000020004" pitchFamily="2" charset="0"/>
            </a:endParaRP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Enjoyment and participation of students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Activities and Group work</a:t>
            </a: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PF DinText Pro Medium" panose="02000506020000020004" pitchFamily="2" charset="0"/>
              </a:rPr>
              <a:t>Points for improvement</a:t>
            </a:r>
            <a:endParaRPr lang="en-GB" sz="4400" b="1" dirty="0" smtClean="0">
              <a:solidFill>
                <a:srgbClr val="0070C0"/>
              </a:solidFill>
              <a:latin typeface="PF DinText Pro Medium" panose="02000506020000020004" pitchFamily="2" charset="0"/>
            </a:endParaRPr>
          </a:p>
          <a:p>
            <a:endParaRPr lang="en-GB" sz="4400" b="1" dirty="0">
              <a:solidFill>
                <a:srgbClr val="0070C0"/>
              </a:solidFill>
              <a:latin typeface="PF DinText Pro Medium" panose="02000506020000020004" pitchFamily="2" charset="0"/>
            </a:endParaRPr>
          </a:p>
          <a:p>
            <a:endParaRPr lang="it-IT" sz="4400" dirty="0" smtClean="0">
              <a:latin typeface="PF DinText Pro Medium" panose="02000506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163" y="-297"/>
            <a:ext cx="9705673" cy="685859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163" y="2400301"/>
            <a:ext cx="535537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4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1241</TotalTime>
  <Words>161</Words>
  <Application>Microsoft Macintosh PowerPoint</Application>
  <PresentationFormat>Widescreen</PresentationFormat>
  <Paragraphs>48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Calibri Light</vt:lpstr>
      <vt:lpstr>Hand Of Sean</vt:lpstr>
      <vt:lpstr>Mangal</vt:lpstr>
      <vt:lpstr>PF Din Text Cond Pro Light</vt:lpstr>
      <vt:lpstr>PF DinText Pro Medium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Rossella Scarciolla</dc:creator>
  <cp:lastModifiedBy>Microsoft Office User</cp:lastModifiedBy>
  <cp:revision>88</cp:revision>
  <dcterms:created xsi:type="dcterms:W3CDTF">2015-05-07T16:17:19Z</dcterms:created>
  <dcterms:modified xsi:type="dcterms:W3CDTF">2018-03-12T08:34:19Z</dcterms:modified>
</cp:coreProperties>
</file>